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Poppins"/>
      <p:regular r:id="rId14"/>
      <p:bold r:id="rId15"/>
      <p:italic r:id="rId16"/>
      <p:boldItalic r:id="rId17"/>
    </p:embeddedFont>
    <p:embeddedFont>
      <p:font typeface="Barlow Condensed"/>
      <p:regular r:id="rId18"/>
      <p:bold r:id="rId19"/>
      <p:italic r:id="rId20"/>
      <p:boldItalic r:id="rId21"/>
    </p:embeddedFont>
    <p:embeddedFont>
      <p:font typeface="Barlow Medium"/>
      <p:regular r:id="rId22"/>
      <p:bold r:id="rId23"/>
      <p:italic r:id="rId24"/>
      <p:boldItalic r:id="rId25"/>
    </p:embeddedFont>
    <p:embeddedFont>
      <p:font typeface="Barlow"/>
      <p:regular r:id="rId26"/>
      <p:bold r:id="rId27"/>
      <p:italic r:id="rId28"/>
      <p:boldItalic r:id="rId29"/>
    </p:embeddedFont>
    <p:embeddedFont>
      <p:font typeface="Homemade Appl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1" roundtripDataSignature="AMtx7mhzBaR+2QcijwiLFHAuOB6HpMtj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74E1B5-B451-4D49-B6E2-A20A3922BD4A}">
  <a:tblStyle styleId="{8B74E1B5-B451-4D49-B6E2-A20A3922BD4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italic.fntdata"/><Relationship Id="rId22" Type="http://schemas.openxmlformats.org/officeDocument/2006/relationships/font" Target="fonts/BarlowMedium-regular.fntdata"/><Relationship Id="rId21" Type="http://schemas.openxmlformats.org/officeDocument/2006/relationships/font" Target="fonts/BarlowCondensed-boldItalic.fntdata"/><Relationship Id="rId24" Type="http://schemas.openxmlformats.org/officeDocument/2006/relationships/font" Target="fonts/BarlowMedium-italic.fntdata"/><Relationship Id="rId23" Type="http://schemas.openxmlformats.org/officeDocument/2006/relationships/font" Target="fonts/Barlow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regular.fntdata"/><Relationship Id="rId25" Type="http://schemas.openxmlformats.org/officeDocument/2006/relationships/font" Target="fonts/BarlowMedium-boldItalic.fntdata"/><Relationship Id="rId28" Type="http://schemas.openxmlformats.org/officeDocument/2006/relationships/font" Target="fonts/Barlow-italic.fntdata"/><Relationship Id="rId27" Type="http://schemas.openxmlformats.org/officeDocument/2006/relationships/font" Target="fonts/Barlow-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rlow-bold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omemadeApple-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19" Type="http://schemas.openxmlformats.org/officeDocument/2006/relationships/font" Target="fonts/BarlowCondensed-bold.fntdata"/><Relationship Id="rId18" Type="http://schemas.openxmlformats.org/officeDocument/2006/relationships/font" Target="fonts/BarlowCondens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4.png"/><Relationship Id="rId12" Type="http://schemas.openxmlformats.org/officeDocument/2006/relationships/image" Target="../media/image12.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7.png"/><Relationship Id="rId7" Type="http://schemas.openxmlformats.org/officeDocument/2006/relationships/hyperlink" Target="https://twitter.com/SlidesManiaSM/" TargetMode="External"/><Relationship Id="rId8"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jpg"/><Relationship Id="rId4"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9"/>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76"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 name="Shape 77"/>
        <p:cNvGrpSpPr/>
        <p:nvPr/>
      </p:nvGrpSpPr>
      <p:grpSpPr>
        <a:xfrm>
          <a:off x="0" y="0"/>
          <a:ext cx="0" cy="0"/>
          <a:chOff x="0" y="0"/>
          <a:chExt cx="0" cy="0"/>
        </a:xfrm>
      </p:grpSpPr>
      <p:grpSp>
        <p:nvGrpSpPr>
          <p:cNvPr id="78" name="Google Shape;78;p19"/>
          <p:cNvGrpSpPr/>
          <p:nvPr/>
        </p:nvGrpSpPr>
        <p:grpSpPr>
          <a:xfrm>
            <a:off x="0" y="0"/>
            <a:ext cx="12192000" cy="6858000"/>
            <a:chOff x="0" y="0"/>
            <a:chExt cx="12192000" cy="6858000"/>
          </a:xfrm>
        </p:grpSpPr>
        <p:sp>
          <p:nvSpPr>
            <p:cNvPr id="79" name="Google Shape;79;p19"/>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9">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1" name="Google Shape;81;p19"/>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2" name="Google Shape;82;p19"/>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 name="Google Shape;83;p19">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4" name="Google Shape;84;p19">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5" name="Google Shape;85;p19">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6" name="Google Shape;86;p19">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7" name="Google Shape;87;p19"/>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5" name="Shape 15"/>
        <p:cNvGrpSpPr/>
        <p:nvPr/>
      </p:nvGrpSpPr>
      <p:grpSpPr>
        <a:xfrm>
          <a:off x="0" y="0"/>
          <a:ext cx="0" cy="0"/>
          <a:chOff x="0" y="0"/>
          <a:chExt cx="0" cy="0"/>
        </a:xfrm>
      </p:grpSpPr>
      <p:sp>
        <p:nvSpPr>
          <p:cNvPr id="16" name="Google Shape;16;p10"/>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0"/>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10"/>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25"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27" name="Google Shape;27;p11"/>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28" name="Google Shape;28;p11"/>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29" name="Google Shape;29;p11"/>
          <p:cNvPicPr preferRelativeResize="0"/>
          <p:nvPr/>
        </p:nvPicPr>
        <p:blipFill rotWithShape="1">
          <a:blip r:embed="rId2">
            <a:alphaModFix/>
          </a:blip>
          <a:srcRect b="57103" l="0" r="38944" t="0"/>
          <a:stretch/>
        </p:blipFill>
        <p:spPr>
          <a:xfrm>
            <a:off x="10130346" y="3916218"/>
            <a:ext cx="2061654" cy="2941782"/>
          </a:xfrm>
          <a:prstGeom prst="rect">
            <a:avLst/>
          </a:prstGeom>
          <a:noFill/>
          <a:ln>
            <a:noFill/>
          </a:ln>
        </p:spPr>
      </p:pic>
      <p:sp>
        <p:nvSpPr>
          <p:cNvPr id="30" name="Google Shape;30;p11"/>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31" name="Shape 31"/>
        <p:cNvGrpSpPr/>
        <p:nvPr/>
      </p:nvGrpSpPr>
      <p:grpSpPr>
        <a:xfrm>
          <a:off x="0" y="0"/>
          <a:ext cx="0" cy="0"/>
          <a:chOff x="0" y="0"/>
          <a:chExt cx="0" cy="0"/>
        </a:xfrm>
      </p:grpSpPr>
      <p:sp>
        <p:nvSpPr>
          <p:cNvPr id="32" name="Google Shape;32;p12"/>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 name="Google Shape;33;p12"/>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34" name="Google Shape;34;p12"/>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35" name="Google Shape;35;p12"/>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36" name="Google Shape;36;p12"/>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37" name="Google Shape;37;p12"/>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38" name="Shape 38"/>
        <p:cNvGrpSpPr/>
        <p:nvPr/>
      </p:nvGrpSpPr>
      <p:grpSpPr>
        <a:xfrm>
          <a:off x="0" y="0"/>
          <a:ext cx="0" cy="0"/>
          <a:chOff x="0" y="0"/>
          <a:chExt cx="0" cy="0"/>
        </a:xfrm>
      </p:grpSpPr>
      <p:grpSp>
        <p:nvGrpSpPr>
          <p:cNvPr id="39" name="Google Shape;39;p13"/>
          <p:cNvGrpSpPr/>
          <p:nvPr/>
        </p:nvGrpSpPr>
        <p:grpSpPr>
          <a:xfrm flipH="1" rot="10800000">
            <a:off x="165394" y="1747121"/>
            <a:ext cx="11877637" cy="5110878"/>
            <a:chOff x="165394" y="1747121"/>
            <a:chExt cx="11877637" cy="5110878"/>
          </a:xfrm>
        </p:grpSpPr>
        <p:sp>
          <p:nvSpPr>
            <p:cNvPr id="40" name="Google Shape;40;p13"/>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5" name="Google Shape;45;p13"/>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46" name="Shape 46"/>
        <p:cNvGrpSpPr/>
        <p:nvPr/>
      </p:nvGrpSpPr>
      <p:grpSpPr>
        <a:xfrm>
          <a:off x="0" y="0"/>
          <a:ext cx="0" cy="0"/>
          <a:chOff x="0" y="0"/>
          <a:chExt cx="0" cy="0"/>
        </a:xfrm>
      </p:grpSpPr>
      <p:sp>
        <p:nvSpPr>
          <p:cNvPr id="47" name="Google Shape;47;p14"/>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4"/>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4"/>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4"/>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4"/>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52" name="Shape 52"/>
        <p:cNvGrpSpPr/>
        <p:nvPr/>
      </p:nvGrpSpPr>
      <p:grpSpPr>
        <a:xfrm>
          <a:off x="0" y="0"/>
          <a:ext cx="0" cy="0"/>
          <a:chOff x="0" y="0"/>
          <a:chExt cx="0" cy="0"/>
        </a:xfrm>
      </p:grpSpPr>
      <p:sp>
        <p:nvSpPr>
          <p:cNvPr id="53" name="Google Shape;53;p15"/>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5"/>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5"/>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5"/>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5"/>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5"/>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15"/>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60" name="Shape 60"/>
        <p:cNvGrpSpPr/>
        <p:nvPr/>
      </p:nvGrpSpPr>
      <p:grpSpPr>
        <a:xfrm>
          <a:off x="0" y="0"/>
          <a:ext cx="0" cy="0"/>
          <a:chOff x="0" y="0"/>
          <a:chExt cx="0" cy="0"/>
        </a:xfrm>
      </p:grpSpPr>
      <p:sp>
        <p:nvSpPr>
          <p:cNvPr id="61" name="Google Shape;61;p16"/>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6"/>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6"/>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6"/>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65" name="Shape 65"/>
        <p:cNvGrpSpPr/>
        <p:nvPr/>
      </p:nvGrpSpPr>
      <p:grpSpPr>
        <a:xfrm>
          <a:off x="0" y="0"/>
          <a:ext cx="0" cy="0"/>
          <a:chOff x="0" y="0"/>
          <a:chExt cx="0" cy="0"/>
        </a:xfrm>
      </p:grpSpPr>
      <p:grpSp>
        <p:nvGrpSpPr>
          <p:cNvPr id="66" name="Google Shape;66;p17"/>
          <p:cNvGrpSpPr/>
          <p:nvPr/>
        </p:nvGrpSpPr>
        <p:grpSpPr>
          <a:xfrm>
            <a:off x="145863" y="1699491"/>
            <a:ext cx="11879752" cy="4915913"/>
            <a:chOff x="145863" y="3419663"/>
            <a:chExt cx="11879752" cy="3195739"/>
          </a:xfrm>
        </p:grpSpPr>
        <p:sp>
          <p:nvSpPr>
            <p:cNvPr id="67" name="Google Shape;67;p17"/>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17"/>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17"/>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7"/>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7"/>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7"/>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7"/>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5" name="Google Shape;75;p17"/>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383925" y="5228550"/>
            <a:ext cx="7465500" cy="126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Document d’information sur la nature et les moments des principales évaluations</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2023-2024</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lt1"/>
                </a:solidFill>
                <a:latin typeface="Barlow"/>
                <a:ea typeface="Barlow"/>
                <a:cs typeface="Barlow"/>
                <a:sym typeface="Barlow"/>
              </a:rPr>
              <a:t>6</a:t>
            </a:r>
            <a:r>
              <a:rPr b="1" baseline="30000" i="0" lang="es-ES" sz="2000" u="none" cap="none" strike="noStrike">
                <a:solidFill>
                  <a:schemeClr val="lt1"/>
                </a:solidFill>
                <a:latin typeface="Barlow"/>
                <a:ea typeface="Barlow"/>
                <a:cs typeface="Barlow"/>
                <a:sym typeface="Barlow"/>
              </a:rPr>
              <a:t>e</a:t>
            </a:r>
            <a:r>
              <a:rPr b="1" i="0" lang="es-ES" sz="2000" u="none" cap="none" strike="noStrike">
                <a:solidFill>
                  <a:schemeClr val="lt1"/>
                </a:solidFill>
                <a:latin typeface="Barlow"/>
                <a:ea typeface="Barlow"/>
                <a:cs typeface="Barlow"/>
                <a:sym typeface="Barlow"/>
              </a:rPr>
              <a:t> année du primaire</a:t>
            </a:r>
            <a:endParaRPr b="1" i="0" sz="2000" u="none" cap="none" strike="noStrik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95" name="Google Shape;95;p1"/>
          <p:cNvSpPr txBox="1"/>
          <p:nvPr/>
        </p:nvSpPr>
        <p:spPr>
          <a:xfrm>
            <a:off x="6866938" y="255775"/>
            <a:ext cx="1977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ÉVALUÉES</a:t>
            </a:r>
            <a:endParaRPr b="0" i="0" sz="1800" u="none" cap="none" strike="noStrike">
              <a:solidFill>
                <a:srgbClr val="FFFFFF"/>
              </a:solidFill>
              <a:latin typeface="Barlow"/>
              <a:ea typeface="Barlow"/>
              <a:cs typeface="Barlow"/>
              <a:sym typeface="Barlow"/>
            </a:endParaRPr>
          </a:p>
        </p:txBody>
      </p:sp>
      <p:sp>
        <p:nvSpPr>
          <p:cNvPr id="96" name="Google Shape;96;p1"/>
          <p:cNvSpPr txBox="1"/>
          <p:nvPr/>
        </p:nvSpPr>
        <p:spPr>
          <a:xfrm>
            <a:off x="9743875" y="255800"/>
            <a:ext cx="16695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NATURE DES ÉVALUATIONS</a:t>
            </a:r>
            <a:endParaRPr b="0" i="0" sz="1400" u="none" cap="none" strike="noStrike">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b="0" l="0" r="0" t="0"/>
          <a:stretch/>
        </p:blipFill>
        <p:spPr>
          <a:xfrm>
            <a:off x="9500300" y="5984683"/>
            <a:ext cx="2057400" cy="742950"/>
          </a:xfrm>
          <a:prstGeom prst="rect">
            <a:avLst/>
          </a:prstGeom>
          <a:noFill/>
          <a:ln>
            <a:noFill/>
          </a:ln>
        </p:spPr>
      </p:pic>
      <p:grpSp>
        <p:nvGrpSpPr>
          <p:cNvPr id="98" name="Google Shape;98;p1"/>
          <p:cNvGrpSpPr/>
          <p:nvPr/>
        </p:nvGrpSpPr>
        <p:grpSpPr>
          <a:xfrm>
            <a:off x="3713827" y="192845"/>
            <a:ext cx="694810" cy="811823"/>
            <a:chOff x="6907250" y="4018375"/>
            <a:chExt cx="226625" cy="265875"/>
          </a:xfrm>
        </p:grpSpPr>
        <p:sp>
          <p:nvSpPr>
            <p:cNvPr id="99" name="Google Shape;99;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1"/>
          <p:cNvGrpSpPr/>
          <p:nvPr/>
        </p:nvGrpSpPr>
        <p:grpSpPr>
          <a:xfrm>
            <a:off x="555454" y="250077"/>
            <a:ext cx="700039" cy="697383"/>
            <a:chOff x="5684575" y="4038000"/>
            <a:chExt cx="252950" cy="252950"/>
          </a:xfrm>
        </p:grpSpPr>
        <p:sp>
          <p:nvSpPr>
            <p:cNvPr id="105" name="Google Shape;105;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Imagen que contiene pared, niño, interior, cepillo de dientes&#10;&#10;Descripción generada automáticamente" id="115" name="Google Shape;115;p2"/>
          <p:cNvPicPr preferRelativeResize="0"/>
          <p:nvPr/>
        </p:nvPicPr>
        <p:blipFill rotWithShape="1">
          <a:blip r:embed="rId3">
            <a:alphaModFix/>
          </a:blip>
          <a:srcRect b="0" l="0" r="0" t="0"/>
          <a:stretch/>
        </p:blipFill>
        <p:spPr>
          <a:xfrm>
            <a:off x="6143280" y="1516618"/>
            <a:ext cx="2868574" cy="1912382"/>
          </a:xfrm>
          <a:prstGeom prst="rect">
            <a:avLst/>
          </a:prstGeom>
          <a:noFill/>
          <a:ln>
            <a:noFill/>
          </a:ln>
        </p:spPr>
      </p:pic>
      <p:pic>
        <p:nvPicPr>
          <p:cNvPr descr="Imagen que contiene persona, suelo, pose, sujetando&#10;&#10;Descripción generada automáticamente" id="116" name="Google Shape;116;p2"/>
          <p:cNvPicPr preferRelativeResize="0"/>
          <p:nvPr/>
        </p:nvPicPr>
        <p:blipFill rotWithShape="1">
          <a:blip r:embed="rId4">
            <a:alphaModFix/>
          </a:blip>
          <a:srcRect b="0" l="0" r="0" t="0"/>
          <a:stretch/>
        </p:blipFill>
        <p:spPr>
          <a:xfrm>
            <a:off x="146921" y="1516618"/>
            <a:ext cx="2868573" cy="1912382"/>
          </a:xfrm>
          <a:prstGeom prst="rect">
            <a:avLst/>
          </a:prstGeom>
          <a:noFill/>
          <a:ln>
            <a:noFill/>
          </a:ln>
        </p:spPr>
      </p:pic>
      <p:pic>
        <p:nvPicPr>
          <p:cNvPr descr="Imagen que contiene persona, hierba, exterior, niño&#10;&#10;Descripción generada automáticamente" id="117" name="Google Shape;117;p2"/>
          <p:cNvPicPr preferRelativeResize="0"/>
          <p:nvPr/>
        </p:nvPicPr>
        <p:blipFill rotWithShape="1">
          <a:blip r:embed="rId5">
            <a:alphaModFix/>
          </a:blip>
          <a:srcRect b="0" l="0" r="0" t="0"/>
          <a:stretch/>
        </p:blipFill>
        <p:spPr>
          <a:xfrm>
            <a:off x="9154800" y="1507286"/>
            <a:ext cx="2868575" cy="1912383"/>
          </a:xfrm>
          <a:prstGeom prst="rect">
            <a:avLst/>
          </a:prstGeom>
          <a:noFill/>
          <a:ln>
            <a:noFill/>
          </a:ln>
        </p:spPr>
      </p:pic>
      <p:pic>
        <p:nvPicPr>
          <p:cNvPr descr="Imagen que contiene niño, persona, pequeño, joven&#10;&#10;Descripción generada automáticamente" id="118" name="Google Shape;118;p2"/>
          <p:cNvPicPr preferRelativeResize="0"/>
          <p:nvPr/>
        </p:nvPicPr>
        <p:blipFill rotWithShape="1">
          <a:blip r:embed="rId6">
            <a:alphaModFix/>
          </a:blip>
          <a:srcRect b="0" l="0" r="0" t="0"/>
          <a:stretch/>
        </p:blipFill>
        <p:spPr>
          <a:xfrm>
            <a:off x="3140339" y="1516618"/>
            <a:ext cx="2868573" cy="1912382"/>
          </a:xfrm>
          <a:prstGeom prst="rect">
            <a:avLst/>
          </a:prstGeom>
          <a:noFill/>
          <a:ln>
            <a:noFill/>
          </a:ln>
        </p:spPr>
      </p:pic>
      <p:sp>
        <p:nvSpPr>
          <p:cNvPr id="119" name="Google Shape;119;p2"/>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Remise des communications officielles</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391849" y="82737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b="0" i="0" sz="1300" u="none" cap="none" strike="noStrike">
              <a:solidFill>
                <a:srgbClr val="3F3F3F"/>
              </a:solidFill>
              <a:latin typeface="Barlow"/>
              <a:ea typeface="Barlow"/>
              <a:cs typeface="Barlow"/>
              <a:sym typeface="Barlow"/>
            </a:endParaRPr>
          </a:p>
        </p:txBody>
      </p:sp>
      <p:cxnSp>
        <p:nvCxnSpPr>
          <p:cNvPr id="121" name="Google Shape;121;p2"/>
          <p:cNvCxnSpPr/>
          <p:nvPr/>
        </p:nvCxnSpPr>
        <p:spPr>
          <a:xfrm flipH="1" rot="10800000">
            <a:off x="582479" y="1352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122" name="Google Shape;122;p2"/>
          <p:cNvSpPr txBox="1"/>
          <p:nvPr/>
        </p:nvSpPr>
        <p:spPr>
          <a:xfrm>
            <a:off x="144800"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3" name="Google Shape;123;p2"/>
          <p:cNvSpPr txBox="1"/>
          <p:nvPr/>
        </p:nvSpPr>
        <p:spPr>
          <a:xfrm>
            <a:off x="3150263"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er</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4" name="Google Shape;124;p2"/>
          <p:cNvSpPr txBox="1"/>
          <p:nvPr/>
        </p:nvSpPr>
        <p:spPr>
          <a:xfrm>
            <a:off x="6155750" y="3429150"/>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p:txBody>
      </p:sp>
      <p:sp>
        <p:nvSpPr>
          <p:cNvPr id="125" name="Google Shape;125;p2"/>
          <p:cNvSpPr txBox="1"/>
          <p:nvPr/>
        </p:nvSpPr>
        <p:spPr>
          <a:xfrm>
            <a:off x="9176000" y="3429150"/>
            <a:ext cx="28284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3</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60%</a:t>
            </a:r>
            <a:endParaRPr b="0" i="0" sz="1800" u="none" cap="none" strike="noStrike">
              <a:solidFill>
                <a:schemeClr val="lt1"/>
              </a:solidFill>
              <a:latin typeface="Barlow"/>
              <a:ea typeface="Barlow"/>
              <a:cs typeface="Barlow"/>
              <a:sym typeface="Barlow"/>
            </a:endParaRPr>
          </a:p>
        </p:txBody>
      </p:sp>
      <p:sp>
        <p:nvSpPr>
          <p:cNvPr id="126" name="Google Shape;126;p2"/>
          <p:cNvSpPr txBox="1"/>
          <p:nvPr/>
        </p:nvSpPr>
        <p:spPr>
          <a:xfrm>
            <a:off x="187350" y="4032375"/>
            <a:ext cx="2730000" cy="196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Appréciation rendue disponible aux parents sur Mozaïk portail au plus tard le 15 octobre.</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b="0" i="0" sz="17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FFFF00"/>
              </a:highlight>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sp>
        <p:nvSpPr>
          <p:cNvPr id="127" name="Google Shape;127;p2"/>
          <p:cNvSpPr txBox="1"/>
          <p:nvPr/>
        </p:nvSpPr>
        <p:spPr>
          <a:xfrm>
            <a:off x="3204082" y="4181486"/>
            <a:ext cx="27300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20 novembre.</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Rencontre individuelle des parents de chaque élève.</a:t>
            </a:r>
            <a:endParaRPr b="0" i="0" sz="1100" u="none" cap="none" strike="noStrike">
              <a:solidFill>
                <a:srgbClr val="000000"/>
              </a:solidFill>
              <a:latin typeface="Arial"/>
              <a:ea typeface="Arial"/>
              <a:cs typeface="Arial"/>
              <a:sym typeface="Arial"/>
            </a:endParaRPr>
          </a:p>
        </p:txBody>
      </p:sp>
      <p:sp>
        <p:nvSpPr>
          <p:cNvPr id="128" name="Google Shape;128;p2"/>
          <p:cNvSpPr txBox="1"/>
          <p:nvPr/>
        </p:nvSpPr>
        <p:spPr>
          <a:xfrm>
            <a:off x="6220800" y="4161199"/>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15 mars.</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Rencontre des parents sur invitation.</a:t>
            </a:r>
            <a:endParaRPr b="0" i="0" sz="1300" u="none" cap="none" strike="noStrike">
              <a:solidFill>
                <a:schemeClr val="lt1"/>
              </a:solidFill>
              <a:latin typeface="Barlow"/>
              <a:ea typeface="Barlow"/>
              <a:cs typeface="Barlow"/>
              <a:sym typeface="Barlow"/>
            </a:endParaRPr>
          </a:p>
        </p:txBody>
      </p:sp>
      <p:sp>
        <p:nvSpPr>
          <p:cNvPr id="129" name="Google Shape;129;p2"/>
          <p:cNvSpPr txBox="1"/>
          <p:nvPr/>
        </p:nvSpPr>
        <p:spPr>
          <a:xfrm>
            <a:off x="9237525" y="4032375"/>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10 juillet.</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chemeClr val="lt1"/>
                </a:solidFill>
                <a:latin typeface="Barlow"/>
                <a:ea typeface="Barlow"/>
                <a:cs typeface="Barlow"/>
                <a:sym typeface="Barlow"/>
              </a:rPr>
              <a:t>Des épreuves du MEQ (lecture, écriture et mathématique) sont prévues en mai et en juin en 6</a:t>
            </a:r>
            <a:r>
              <a:rPr b="0" baseline="30000" i="0" lang="es-ES" sz="1300" u="none" cap="none" strike="noStrike">
                <a:solidFill>
                  <a:schemeClr val="lt1"/>
                </a:solidFill>
                <a:latin typeface="Barlow"/>
                <a:ea typeface="Barlow"/>
                <a:cs typeface="Barlow"/>
                <a:sym typeface="Barlow"/>
              </a:rPr>
              <a:t>e</a:t>
            </a:r>
            <a:r>
              <a:rPr b="0" i="0" lang="es-ES" sz="1300" u="none" cap="none" strike="noStrike">
                <a:solidFill>
                  <a:schemeClr val="lt1"/>
                </a:solidFill>
                <a:latin typeface="Barlow"/>
                <a:ea typeface="Barlow"/>
                <a:cs typeface="Barlow"/>
                <a:sym typeface="Barlow"/>
              </a:rPr>
              <a:t> année. De plus, des enseignants peuvent ajouter des évaluations de fin d’année lors de ces périodes. Il est important d’en tenir compte avant la planification d’un voyage ou la prise d’un rendez-vous.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nvSpPr>
        <p:spPr>
          <a:xfrm>
            <a:off x="326575" y="242600"/>
            <a:ext cx="11770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b="0" i="0" sz="1800" u="none" cap="none" strike="noStrike">
              <a:solidFill>
                <a:srgbClr val="000000"/>
              </a:solidFill>
              <a:latin typeface="Arial"/>
              <a:ea typeface="Arial"/>
              <a:cs typeface="Arial"/>
              <a:sym typeface="Arial"/>
            </a:endParaRPr>
          </a:p>
        </p:txBody>
      </p:sp>
      <p:sp>
        <p:nvSpPr>
          <p:cNvPr id="135" name="Google Shape;135;p3"/>
          <p:cNvSpPr txBox="1"/>
          <p:nvPr/>
        </p:nvSpPr>
        <p:spPr>
          <a:xfrm>
            <a:off x="326575" y="982225"/>
            <a:ext cx="9760500" cy="21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000000"/>
                </a:solidFill>
                <a:latin typeface="Barlow"/>
                <a:ea typeface="Barlow"/>
                <a:cs typeface="Barlow"/>
                <a:sym typeface="Barlow"/>
              </a:rPr>
              <a:t> Deux des compétences suivantes feront l’objet de commentaires écrits dans les bulletins de la 1</a:t>
            </a:r>
            <a:r>
              <a:rPr b="0" baseline="30000" i="0" lang="es-ES" sz="1300" u="none" cap="none" strike="noStrike">
                <a:solidFill>
                  <a:srgbClr val="000000"/>
                </a:solidFill>
                <a:latin typeface="Barlow"/>
                <a:ea typeface="Barlow"/>
                <a:cs typeface="Barlow"/>
                <a:sym typeface="Barlow"/>
              </a:rPr>
              <a:t>re</a:t>
            </a:r>
            <a:r>
              <a:rPr b="0" i="0" lang="es-ES" sz="1300" u="none" cap="none" strike="noStrike">
                <a:solidFill>
                  <a:srgbClr val="000000"/>
                </a:solidFill>
                <a:latin typeface="Barlow"/>
                <a:ea typeface="Barlow"/>
                <a:cs typeface="Barlow"/>
                <a:sym typeface="Barlow"/>
              </a:rPr>
              <a:t> et de la 3</a:t>
            </a:r>
            <a:r>
              <a:rPr b="0" baseline="30000" i="0" lang="es-ES" sz="1300" u="none" cap="none" strike="noStrike">
                <a:solidFill>
                  <a:srgbClr val="000000"/>
                </a:solidFill>
                <a:latin typeface="Barlow"/>
                <a:ea typeface="Barlow"/>
                <a:cs typeface="Barlow"/>
                <a:sym typeface="Barlow"/>
              </a:rPr>
              <a:t>e</a:t>
            </a:r>
            <a:r>
              <a:rPr b="0" i="0" lang="es-ES" sz="1300" u="none" cap="none" strike="noStrike">
                <a:solidFill>
                  <a:srgbClr val="000000"/>
                </a:solidFill>
                <a:latin typeface="Barlow"/>
                <a:ea typeface="Barlow"/>
                <a:cs typeface="Barlow"/>
                <a:sym typeface="Barlow"/>
              </a:rPr>
              <a:t> étape.</a:t>
            </a:r>
            <a:endParaRPr b="0" i="0" sz="1300" u="none" cap="none" strike="noStrike">
              <a:solidFill>
                <a:srgbClr val="000000"/>
              </a:solidFill>
              <a:latin typeface="Barlow"/>
              <a:ea typeface="Barlow"/>
              <a:cs typeface="Barlow"/>
              <a:sym typeface="Barlow"/>
            </a:endParaRPr>
          </a:p>
        </p:txBody>
      </p:sp>
      <p:cxnSp>
        <p:nvCxnSpPr>
          <p:cNvPr id="136" name="Google Shape;136;p3"/>
          <p:cNvCxnSpPr/>
          <p:nvPr/>
        </p:nvCxnSpPr>
        <p:spPr>
          <a:xfrm>
            <a:off x="450293" y="1362270"/>
            <a:ext cx="1229100" cy="0"/>
          </a:xfrm>
          <a:prstGeom prst="straightConnector1">
            <a:avLst/>
          </a:prstGeom>
          <a:noFill/>
          <a:ln cap="flat" cmpd="sng" w="19050">
            <a:solidFill>
              <a:srgbClr val="E78A61"/>
            </a:solidFill>
            <a:prstDash val="solid"/>
            <a:miter lim="800000"/>
            <a:headEnd len="sm" w="sm" type="none"/>
            <a:tailEnd len="sm" w="sm" type="none"/>
          </a:ln>
        </p:spPr>
      </p:cxnSp>
      <p:sp>
        <p:nvSpPr>
          <p:cNvPr id="137" name="Google Shape;137;p3"/>
          <p:cNvSpPr txBox="1"/>
          <p:nvPr/>
        </p:nvSpPr>
        <p:spPr>
          <a:xfrm>
            <a:off x="391885" y="1853241"/>
            <a:ext cx="520648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38" name="Google Shape;138;p3"/>
          <p:cNvGraphicFramePr/>
          <p:nvPr/>
        </p:nvGraphicFramePr>
        <p:xfrm>
          <a:off x="919825" y="1685575"/>
          <a:ext cx="3000000" cy="3000000"/>
        </p:xfrm>
        <a:graphic>
          <a:graphicData uri="http://schemas.openxmlformats.org/drawingml/2006/table">
            <a:tbl>
              <a:tblPr>
                <a:noFill/>
                <a:tableStyleId>{8B74E1B5-B451-4D49-B6E2-A20A3922BD4A}</a:tableStyleId>
              </a:tblPr>
              <a:tblGrid>
                <a:gridCol w="5429250"/>
                <a:gridCol w="1619250"/>
                <a:gridCol w="1619250"/>
                <a:gridCol w="161925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latin typeface="Barlow"/>
                          <a:ea typeface="Barlow"/>
                          <a:cs typeface="Barlow"/>
                          <a:sym typeface="Barlow"/>
                        </a:rPr>
                        <a:t>Compétences à la section 3 du bulletin</a:t>
                      </a:r>
                      <a:endParaRPr b="1" sz="1400" u="none" cap="none" strike="noStrike">
                        <a:latin typeface="Barlow"/>
                        <a:ea typeface="Barlow"/>
                        <a:cs typeface="Barlow"/>
                        <a:sym typeface="Barlow"/>
                      </a:endParaRPr>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1</a:t>
                      </a:r>
                      <a:r>
                        <a:rPr baseline="30000" lang="es-ES" sz="1400" u="none" cap="none" strike="noStrike">
                          <a:latin typeface="Barlow Medium"/>
                          <a:ea typeface="Barlow Medium"/>
                          <a:cs typeface="Barlow Medium"/>
                          <a:sym typeface="Barlow Medium"/>
                        </a:rPr>
                        <a:t>re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2</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3</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Organiser son travail</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Travailler en équipe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Savoir communiquer</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Exercer son jugement critique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3F3F3F"/>
                </a:solidFill>
                <a:latin typeface="Barlow"/>
                <a:ea typeface="Barlow"/>
                <a:cs typeface="Barlow"/>
                <a:sym typeface="Barlow"/>
              </a:rPr>
              <a:t>Les compétences évaluées</a:t>
            </a:r>
            <a:endParaRPr b="0" i="0" sz="1000" u="none" cap="none" strike="noStrike">
              <a:solidFill>
                <a:srgbClr val="000000"/>
              </a:solidFill>
              <a:latin typeface="Arial"/>
              <a:ea typeface="Arial"/>
              <a:cs typeface="Arial"/>
              <a:sym typeface="Arial"/>
            </a:endParaRPr>
          </a:p>
        </p:txBody>
      </p:sp>
      <p:sp>
        <p:nvSpPr>
          <p:cNvPr id="144" name="Google Shape;144;p4"/>
          <p:cNvSpPr txBox="1"/>
          <p:nvPr/>
        </p:nvSpPr>
        <p:spPr>
          <a:xfrm>
            <a:off x="5184536" y="350284"/>
            <a:ext cx="1822800" cy="36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6</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45" name="Google Shape;145;p4"/>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46" name="Google Shape;146;p4"/>
          <p:cNvGraphicFramePr/>
          <p:nvPr/>
        </p:nvGraphicFramePr>
        <p:xfrm>
          <a:off x="391875" y="1272975"/>
          <a:ext cx="3000000" cy="3000000"/>
        </p:xfrm>
        <a:graphic>
          <a:graphicData uri="http://schemas.openxmlformats.org/drawingml/2006/table">
            <a:tbl>
              <a:tblPr>
                <a:noFill/>
                <a:tableStyleId>{8B74E1B5-B451-4D49-B6E2-A20A3922BD4A}</a:tableStyleId>
              </a:tblPr>
              <a:tblGrid>
                <a:gridCol w="1433975"/>
                <a:gridCol w="2316475"/>
                <a:gridCol w="965200"/>
                <a:gridCol w="965200"/>
                <a:gridCol w="965200"/>
                <a:gridCol w="4641050"/>
              </a:tblGrid>
              <a:tr h="15051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Les conversations </a:t>
                      </a:r>
                      <a:r>
                        <a:rPr lang="es-ES" sz="1000" u="none" cap="none" strike="noStrike">
                          <a:solidFill>
                            <a:schemeClr val="dk1"/>
                          </a:solidFill>
                          <a:latin typeface="Barlow"/>
                          <a:ea typeface="Barlow"/>
                          <a:cs typeface="Barlow"/>
                          <a:sym typeface="Barlow"/>
                        </a:rPr>
                        <a:t>et les observations des enseignants ainsi que</a:t>
                      </a:r>
                      <a:r>
                        <a:rPr lang="es-ES" sz="1000" u="none" cap="none" strike="noStrike">
                          <a:latin typeface="Barlow"/>
                          <a:ea typeface="Barlow"/>
                          <a:cs typeface="Barlow"/>
                          <a:sym typeface="Barlow"/>
                        </a:rPr>
                        <a:t>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a:t>
                      </a:r>
                      <a:r>
                        <a:rPr lang="es-ES" sz="1000" u="none" cap="none" strike="noStrike">
                          <a:solidFill>
                            <a:schemeClr val="dk1"/>
                          </a:solidFill>
                          <a:latin typeface="Barlow"/>
                          <a:ea typeface="Barlow"/>
                          <a:cs typeface="Barlow"/>
                          <a:sym typeface="Barlow"/>
                        </a:rPr>
                        <a:t>et les plus pertinentes.</a:t>
                      </a:r>
                      <a:endParaRPr sz="1000" u="none" cap="none" strike="noStrike">
                        <a:latin typeface="Barlow"/>
                        <a:ea typeface="Barlow"/>
                        <a:cs typeface="Barlow"/>
                        <a:sym typeface="Barlow"/>
                      </a:endParaRPr>
                    </a:p>
                  </a:txBody>
                  <a:tcPr marT="91425" marB="91425" marR="91425" marL="91425"/>
                </a:tc>
              </a:tr>
              <a:tr h="714775">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Français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Entretien, lecture interactive, production (questionnaire, fiche de lecture, </a:t>
                      </a:r>
                      <a:r>
                        <a:rPr lang="es-ES" sz="1000" u="none" cap="none" strike="noStrike">
                          <a:solidFill>
                            <a:schemeClr val="dk1"/>
                          </a:solidFill>
                          <a:latin typeface="Barlow"/>
                          <a:ea typeface="Barlow"/>
                          <a:cs typeface="Barlow"/>
                          <a:sym typeface="Barlow"/>
                        </a:rPr>
                        <a:t>carnet de lecture</a:t>
                      </a:r>
                      <a:r>
                        <a:rPr lang="es-ES" sz="1000" u="none" cap="none" strike="noStrike">
                          <a:latin typeface="Barlow"/>
                          <a:ea typeface="Barlow"/>
                          <a:cs typeface="Barlow"/>
                          <a:sym typeface="Barlow"/>
                        </a:rPr>
                        <a:t>), cercle de lecture, atelier de lecture, etc.</a:t>
                      </a:r>
                      <a:endParaRPr sz="1000" u="none" cap="none" strike="noStrike">
                        <a:latin typeface="Barlow"/>
                        <a:ea typeface="Barlow"/>
                        <a:cs typeface="Barlow"/>
                        <a:sym typeface="Barlow"/>
                      </a:endParaRPr>
                    </a:p>
                  </a:txBody>
                  <a:tcPr marT="91425" marB="91425" marR="91425" marL="91425"/>
                </a:tc>
              </a:tr>
              <a:tr h="7147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Écriture quotidienne (</a:t>
                      </a:r>
                      <a:r>
                        <a:rPr lang="es-ES" sz="1000" u="none" cap="none" strike="noStrike">
                          <a:solidFill>
                            <a:schemeClr val="dk1"/>
                          </a:solidFill>
                          <a:latin typeface="Barlow"/>
                          <a:ea typeface="Barlow"/>
                          <a:cs typeface="Barlow"/>
                          <a:sym typeface="Barlow"/>
                        </a:rPr>
                        <a:t>atelier d’écriture, j</a:t>
                      </a:r>
                      <a:r>
                        <a:rPr lang="es-ES" sz="1000" u="none" cap="none" strike="noStrike">
                          <a:latin typeface="Barlow"/>
                          <a:ea typeface="Barlow"/>
                          <a:cs typeface="Barlow"/>
                          <a:sym typeface="Barlow"/>
                        </a:rPr>
                        <a:t>ournal d’écriture, écriture libre, écriture à partir d’une image ou d’un thème), appropriation des mots d’orthographe (jeux, manipulation), ma</a:t>
                      </a:r>
                      <a:r>
                        <a:rPr lang="es-ES" sz="1000">
                          <a:latin typeface="Barlow"/>
                          <a:ea typeface="Barlow"/>
                          <a:cs typeface="Barlow"/>
                          <a:sym typeface="Barlow"/>
                        </a:rPr>
                        <a:t>î</a:t>
                      </a:r>
                      <a:r>
                        <a:rPr lang="es-ES" sz="1000" u="none" cap="none" strike="noStrike">
                          <a:latin typeface="Barlow"/>
                          <a:ea typeface="Barlow"/>
                          <a:cs typeface="Barlow"/>
                          <a:sym typeface="Barlow"/>
                        </a:rPr>
                        <a:t>trise des connaissances dans un contexte signifiant.</a:t>
                      </a:r>
                      <a:endParaRPr sz="1000" u="none" cap="none" strike="noStrike">
                        <a:latin typeface="Barlow"/>
                        <a:ea typeface="Barlow"/>
                        <a:cs typeface="Barlow"/>
                        <a:sym typeface="Barlow"/>
                      </a:endParaRPr>
                    </a:p>
                  </a:txBody>
                  <a:tcPr marT="91425" marB="91425" marR="91425" marL="91425"/>
                </a:tc>
              </a:tr>
              <a:tr h="7147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600"/>
                        <a:buFont typeface="Arial"/>
                        <a:buNone/>
                      </a:pPr>
                      <a:r>
                        <a:rPr lang="es-ES" sz="600" u="none" cap="none" strike="noStrike">
                          <a:latin typeface="Barlow"/>
                          <a:ea typeface="Barlow"/>
                          <a:cs typeface="Barlow"/>
                          <a:sym typeface="Barlow"/>
                        </a:rPr>
                        <a:t>La qualité de la communication et de l’écoute sont évaluées.</a:t>
                      </a:r>
                      <a:endParaRPr sz="6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Prise de parole préparée (exposé oral préparé en classe, démonstration), prise de parole spontanée (causerie, discussion collective, entretien, cercle de lecture, discussion en sous-groupe, entrevue, débat, balado, saynète, improvisation).</a:t>
                      </a:r>
                      <a:endParaRPr sz="10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923800">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Mathématique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Résoudre une situation-problème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i="1"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s-ES" sz="1000" u="none" cap="none" strike="noStrike">
                          <a:solidFill>
                            <a:srgbClr val="000000"/>
                          </a:solidFill>
                          <a:latin typeface="Barlow"/>
                          <a:ea typeface="Barlow"/>
                          <a:cs typeface="Barlow"/>
                          <a:sym typeface="Barlow"/>
                        </a:rPr>
                        <a:t>Les modèles de situations-problèmes proposés aux élèves sont variés : situation authentique (ex.: préparer un d</a:t>
                      </a:r>
                      <a:r>
                        <a:rPr lang="es-ES" sz="1000">
                          <a:latin typeface="Barlow"/>
                          <a:ea typeface="Barlow"/>
                          <a:cs typeface="Barlow"/>
                          <a:sym typeface="Barlow"/>
                        </a:rPr>
                        <a:t>î</a:t>
                      </a:r>
                      <a:r>
                        <a:rPr lang="es-ES" sz="1000" u="none" cap="none" strike="noStrike">
                          <a:solidFill>
                            <a:srgbClr val="000000"/>
                          </a:solidFill>
                          <a:latin typeface="Barlow"/>
                          <a:ea typeface="Barlow"/>
                          <a:cs typeface="Barlow"/>
                          <a:sym typeface="Barlow"/>
                        </a:rPr>
                        <a:t>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3440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Utiliser un raisonnement mathématique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7" name="Google Shape;147;p4"/>
          <p:cNvSpPr txBox="1"/>
          <p:nvPr/>
        </p:nvSpPr>
        <p:spPr>
          <a:xfrm>
            <a:off x="326575" y="580275"/>
            <a:ext cx="6564000" cy="69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1" lang="es-ES" sz="1100" u="none" cap="none" strike="noStrike">
                <a:solidFill>
                  <a:srgbClr val="7BC49C"/>
                </a:solidFill>
                <a:latin typeface="Arial"/>
                <a:ea typeface="Arial"/>
                <a:cs typeface="Arial"/>
                <a:sym typeface="Arial"/>
              </a:rPr>
              <a:t>Même si aucun résultat n’est communiqué pour une compétence disciplinaire à une étape donnée, l’élève sera tout de même amené à développer cette compétence et bénéficiera de rétroactions fréquentes de son enseignant.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53" name="Google Shape;153;p5"/>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6</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54" name="Google Shape;154;p5"/>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55" name="Google Shape;155;p5"/>
          <p:cNvGraphicFramePr/>
          <p:nvPr/>
        </p:nvGraphicFramePr>
        <p:xfrm>
          <a:off x="391875" y="1315575"/>
          <a:ext cx="3000000" cy="3000000"/>
        </p:xfrm>
        <a:graphic>
          <a:graphicData uri="http://schemas.openxmlformats.org/drawingml/2006/table">
            <a:tbl>
              <a:tblPr>
                <a:noFill/>
                <a:tableStyleId>{8B74E1B5-B451-4D49-B6E2-A20A3922BD4A}</a:tableStyleId>
              </a:tblPr>
              <a:tblGrid>
                <a:gridCol w="1433975"/>
                <a:gridCol w="2316475"/>
                <a:gridCol w="965200"/>
                <a:gridCol w="965200"/>
                <a:gridCol w="965200"/>
                <a:gridCol w="4641050"/>
              </a:tblGrid>
              <a:tr h="57207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627875">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Anglais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Interagir oralement en anglais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(45 %)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moyens d’interaction permettront d’évaluer l’ensemble des critères d’évaluation.</a:t>
                      </a:r>
                      <a:endParaRPr sz="1000" u="none" cap="none" strike="noStrike">
                        <a:latin typeface="Barlow"/>
                        <a:ea typeface="Barlow"/>
                        <a:cs typeface="Barlow"/>
                        <a:sym typeface="Barlow"/>
                      </a:endParaRPr>
                    </a:p>
                  </a:txBody>
                  <a:tcPr marT="91425" marB="91425" marR="91425" marL="91425"/>
                </a:tc>
              </a:tr>
              <a:tr h="627875">
                <a:tc v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Comprendre les textes lus et entendus</a:t>
                      </a:r>
                      <a:endParaRPr sz="1000" u="none" cap="none" strike="noStrike">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(35 %)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types de textes seront lus (ou vus) et permettront d’évaluer l’ensemble des critères d’évaluation.</a:t>
                      </a:r>
                      <a:endParaRPr sz="1000" u="none" cap="none" strike="noStrike">
                        <a:latin typeface="Barlow"/>
                        <a:ea typeface="Barlow"/>
                        <a:cs typeface="Barlow"/>
                        <a:sym typeface="Barlow"/>
                      </a:endParaRPr>
                    </a:p>
                  </a:txBody>
                  <a:tcPr marT="91425" marB="91425" marR="91425" marL="91425"/>
                </a:tc>
              </a:tr>
              <a:tr h="6278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 des textes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L’écriture de différents types de textes permettra d’évaluer l’ensemble des critères d’évaluation.</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tcPr>
                </a:tc>
              </a:tr>
              <a:tr h="15922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Science et technologie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Proposer des explications et des solutions à des problèmes d’ordre scientifique ou technologique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Mettre à profit les outils, objets et procédés de la science et de la technologie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Communiquer à l’aide des langages en science et en technologie</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a:t>
                      </a:r>
                      <a:r>
                        <a:rPr lang="es-ES" sz="1000">
                          <a:solidFill>
                            <a:schemeClr val="dk1"/>
                          </a:solidFill>
                          <a:latin typeface="Barlow"/>
                          <a:ea typeface="Barlow"/>
                          <a:cs typeface="Barlow"/>
                          <a:sym typeface="Barlow"/>
                        </a:rPr>
                        <a:t>î</a:t>
                      </a:r>
                      <a:r>
                        <a:rPr lang="es-ES" sz="1000" u="none" cap="none" strike="noStrike">
                          <a:solidFill>
                            <a:schemeClr val="dk1"/>
                          </a:solidFill>
                          <a:latin typeface="Barlow"/>
                          <a:ea typeface="Barlow"/>
                          <a:cs typeface="Barlow"/>
                          <a:sym typeface="Barlow"/>
                        </a:rPr>
                        <a:t>trise des connaissances se fera à l’aide de questions à choix multiples ou à réponses brèves.</a:t>
                      </a:r>
                      <a:endParaRPr sz="1000" u="none" cap="none" strike="noStrike">
                        <a:latin typeface="Barlow"/>
                        <a:ea typeface="Barlow"/>
                        <a:cs typeface="Barlow"/>
                        <a:sym typeface="Barlow"/>
                      </a:endParaRPr>
                    </a:p>
                  </a:txBody>
                  <a:tcPr marT="91425" marB="91425" marR="91425" marL="91425"/>
                </a:tc>
              </a:tr>
              <a:tr h="13604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Géographie, histoire et éducation à la citoyenneté</a:t>
                      </a:r>
                      <a:endParaRPr sz="13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Lire l’organisation d’une société sur  son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Interpréter le changement dans une société et sur son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S’ouvrir à la diversité des sociétés et de leur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Des situations permettant de lire l’organisation des sociétés sur leur territoire, d’interpréter les changements sociaux et territoriaux et de reconna</a:t>
                      </a:r>
                      <a:r>
                        <a:rPr lang="es-ES" sz="1000">
                          <a:solidFill>
                            <a:schemeClr val="dk1"/>
                          </a:solidFill>
                          <a:latin typeface="Barlow"/>
                          <a:ea typeface="Barlow"/>
                          <a:cs typeface="Barlow"/>
                          <a:sym typeface="Barlow"/>
                        </a:rPr>
                        <a:t>î</a:t>
                      </a:r>
                      <a:r>
                        <a:rPr lang="es-ES" sz="1000" u="none" cap="none" strike="noStrike">
                          <a:solidFill>
                            <a:schemeClr val="dk1"/>
                          </a:solidFill>
                          <a:latin typeface="Barlow"/>
                          <a:ea typeface="Barlow"/>
                          <a:cs typeface="Barlow"/>
                          <a:sym typeface="Barlow"/>
                        </a:rPr>
                        <a:t>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endParaRPr sz="1000" u="none" cap="none" strike="noStrike">
                        <a:solidFill>
                          <a:schemeClr val="dk1"/>
                        </a:solidFill>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61" name="Google Shape;161;p6"/>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6</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62" name="Google Shape;162;p6"/>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63" name="Google Shape;163;p6"/>
          <p:cNvGraphicFramePr/>
          <p:nvPr/>
        </p:nvGraphicFramePr>
        <p:xfrm>
          <a:off x="391875" y="1315575"/>
          <a:ext cx="3000000" cy="3000000"/>
        </p:xfrm>
        <a:graphic>
          <a:graphicData uri="http://schemas.openxmlformats.org/drawingml/2006/table">
            <a:tbl>
              <a:tblPr>
                <a:noFill/>
                <a:tableStyleId>{8B74E1B5-B451-4D49-B6E2-A20A3922BD4A}</a:tableStyleId>
              </a:tblPr>
              <a:tblGrid>
                <a:gridCol w="1433975"/>
                <a:gridCol w="2316475"/>
                <a:gridCol w="965200"/>
                <a:gridCol w="965200"/>
                <a:gridCol w="965200"/>
                <a:gridCol w="4641050"/>
              </a:tblGrid>
              <a:tr h="6038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Éthique et culture religieuse</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Réfléchir sur des questions éthiques (50 %)</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Manifester une compréhension du phénomène religieux (50 %)</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Lecture interactive, mise en situation, discussion, livret d’activités, recherche, etc. </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 Arts plastiques</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Création d’images personnelles ou médiatiques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d’images (30 %)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contextes tels que des projets de création d’oeuvres personnelles ou médiatiques ainsi que l’appréciation d’oeuvres par la critique et l’analyse.</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300"/>
                        <a:buFont typeface="Arial"/>
                        <a:buNone/>
                      </a:pPr>
                      <a:r>
                        <a:rPr lang="es-ES" sz="1300">
                          <a:latin typeface="Barlow"/>
                          <a:ea typeface="Barlow"/>
                          <a:cs typeface="Barlow"/>
                          <a:sym typeface="Barlow"/>
                        </a:rPr>
                        <a:t>Art dramatique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a:latin typeface="Barlow"/>
                          <a:ea typeface="Barlow"/>
                          <a:cs typeface="Barlow"/>
                          <a:sym typeface="Barlow"/>
                        </a:rPr>
                        <a:t>Inventer des séquences dramatiques - Interpréter </a:t>
                      </a:r>
                      <a:r>
                        <a:rPr lang="es-ES" sz="1000" u="none" cap="none" strike="noStrike">
                          <a:latin typeface="Barlow"/>
                          <a:ea typeface="Barlow"/>
                          <a:cs typeface="Barlow"/>
                          <a:sym typeface="Barlow"/>
                        </a:rPr>
                        <a:t>(70%)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
                      </a:r>
                      <a:r>
                        <a:rPr lang="es-ES" sz="1000">
                          <a:latin typeface="Barlow"/>
                          <a:ea typeface="Barlow"/>
                          <a:cs typeface="Barlow"/>
                          <a:sym typeface="Barlow"/>
                        </a:rPr>
                        <a:t>er des oeuvres théâtrales </a:t>
                      </a:r>
                      <a:r>
                        <a:rPr lang="es-ES" sz="1000" u="none" cap="none" strike="noStrike">
                          <a:latin typeface="Barlow"/>
                          <a:ea typeface="Barlow"/>
                          <a:cs typeface="Barlow"/>
                          <a:sym typeface="Barlow"/>
                        </a:rPr>
                        <a:t>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Différents contextes tels que les projets d’interprétation et d’appréciation de</a:t>
                      </a:r>
                      <a:r>
                        <a:rPr lang="es-ES" sz="1000">
                          <a:solidFill>
                            <a:schemeClr val="dk1"/>
                          </a:solidFill>
                          <a:latin typeface="Barlow"/>
                          <a:ea typeface="Barlow"/>
                          <a:cs typeface="Barlow"/>
                          <a:sym typeface="Barlow"/>
                        </a:rPr>
                        <a:t> séquences dramatiques</a:t>
                      </a:r>
                      <a:r>
                        <a:rPr lang="es-ES" sz="1000" u="none" cap="none" strike="noStrike">
                          <a:solidFill>
                            <a:schemeClr val="dk1"/>
                          </a:solidFill>
                          <a:latin typeface="Barlow"/>
                          <a:ea typeface="Barlow"/>
                          <a:cs typeface="Barlow"/>
                          <a:sym typeface="Barlow"/>
                        </a:rPr>
                        <a:t> ainsi que des projets de création tels que l’improvisation</a:t>
                      </a:r>
                      <a:r>
                        <a:rPr lang="es-ES" sz="1000">
                          <a:solidFill>
                            <a:schemeClr val="dk1"/>
                          </a:solidFill>
                          <a:latin typeface="Barlow"/>
                          <a:ea typeface="Barlow"/>
                          <a:cs typeface="Barlow"/>
                          <a:sym typeface="Barlow"/>
                        </a:rPr>
                        <a:t> et le sketch </a:t>
                      </a:r>
                      <a:r>
                        <a:rPr lang="es-ES" sz="1000" u="none" cap="none" strike="noStrike">
                          <a:solidFill>
                            <a:schemeClr val="dk1"/>
                          </a:solidFill>
                          <a:latin typeface="Barlow"/>
                          <a:ea typeface="Barlow"/>
                          <a:cs typeface="Barlow"/>
                          <a:sym typeface="Barlow"/>
                        </a:rPr>
                        <a:t>permettront de rendre compte de l’acquisition des connaissances et du développement des compétences.</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Éducation physique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Agir dans divers contextes d’activités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Interagir dans divers contextes de pratiques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Adopter un mode de vie sain et actif</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b="1"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cap="none" strike="noStrike">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nvSpPr>
        <p:spPr>
          <a:xfrm>
            <a:off x="326575" y="242600"/>
            <a:ext cx="5769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ÉVALUATIONS OBLIGATOIRES  </a:t>
            </a:r>
            <a:endParaRPr b="0" i="0" sz="1400" u="none" cap="none" strike="noStrike">
              <a:solidFill>
                <a:srgbClr val="000000"/>
              </a:solidFill>
              <a:latin typeface="Arial"/>
              <a:ea typeface="Arial"/>
              <a:cs typeface="Arial"/>
              <a:sym typeface="Arial"/>
            </a:endParaRPr>
          </a:p>
        </p:txBody>
      </p:sp>
      <p:sp>
        <p:nvSpPr>
          <p:cNvPr id="169" name="Google Shape;169;p7"/>
          <p:cNvSpPr txBox="1"/>
          <p:nvPr/>
        </p:nvSpPr>
        <p:spPr>
          <a:xfrm>
            <a:off x="391850" y="827375"/>
            <a:ext cx="4983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TRAITEMENT DES ABSENCES </a:t>
            </a:r>
            <a:endParaRPr b="1" i="0" sz="1400" u="none" cap="none" strike="noStrike">
              <a:solidFill>
                <a:srgbClr val="000000"/>
              </a:solidFill>
              <a:latin typeface="Arial"/>
              <a:ea typeface="Arial"/>
              <a:cs typeface="Arial"/>
              <a:sym typeface="Arial"/>
            </a:endParaRPr>
          </a:p>
        </p:txBody>
      </p:sp>
      <p:cxnSp>
        <p:nvCxnSpPr>
          <p:cNvPr id="170" name="Google Shape;170;p7"/>
          <p:cNvCxnSpPr/>
          <p:nvPr/>
        </p:nvCxnSpPr>
        <p:spPr>
          <a:xfrm>
            <a:off x="506279" y="1362270"/>
            <a:ext cx="1229100" cy="0"/>
          </a:xfrm>
          <a:prstGeom prst="straightConnector1">
            <a:avLst/>
          </a:prstGeom>
          <a:noFill/>
          <a:ln cap="flat" cmpd="sng" w="19050">
            <a:solidFill>
              <a:srgbClr val="E9C354"/>
            </a:solidFill>
            <a:prstDash val="solid"/>
            <a:miter lim="800000"/>
            <a:headEnd len="sm" w="sm" type="none"/>
            <a:tailEnd len="sm" w="sm" type="none"/>
          </a:ln>
        </p:spPr>
      </p:cxnSp>
      <p:sp>
        <p:nvSpPr>
          <p:cNvPr id="171" name="Google Shape;171;p7"/>
          <p:cNvSpPr txBox="1"/>
          <p:nvPr/>
        </p:nvSpPr>
        <p:spPr>
          <a:xfrm>
            <a:off x="497700" y="2236887"/>
            <a:ext cx="11196600" cy="1518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Arial"/>
              <a:buNone/>
            </a:pPr>
            <a:r>
              <a:rPr b="0" i="0" lang="es-ES" sz="1600" u="none" cap="none" strike="noStrike">
                <a:solidFill>
                  <a:schemeClr val="lt1"/>
                </a:solidFill>
                <a:latin typeface="Barlow"/>
                <a:ea typeface="Barlow"/>
                <a:cs typeface="Barlow"/>
                <a:sym typeface="Barlow"/>
              </a:rPr>
              <a:t>La présence des élèves est obligatoire lors d’une d’évaluation. Un voyage, la participation à une activité sportive ou culturelle </a:t>
            </a:r>
            <a:r>
              <a:rPr b="1" i="0" lang="es-ES" sz="1600" u="none" cap="none" strike="noStrike">
                <a:solidFill>
                  <a:schemeClr val="lt1"/>
                </a:solidFill>
                <a:latin typeface="Barlow"/>
                <a:ea typeface="Barlow"/>
                <a:cs typeface="Barlow"/>
                <a:sym typeface="Barlow"/>
              </a:rPr>
              <a:t>ne saurait justifier une absence à une évaluation obligatoire. </a:t>
            </a:r>
            <a:r>
              <a:rPr b="0" i="0" lang="es-ES" sz="1600" u="none" cap="none" strike="noStrik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grpSp>
        <p:nvGrpSpPr>
          <p:cNvPr id="172" name="Google Shape;172;p7"/>
          <p:cNvGrpSpPr/>
          <p:nvPr/>
        </p:nvGrpSpPr>
        <p:grpSpPr>
          <a:xfrm>
            <a:off x="9574662" y="4630398"/>
            <a:ext cx="1774768" cy="1728347"/>
            <a:chOff x="3171000" y="4021950"/>
            <a:chExt cx="268100" cy="265875"/>
          </a:xfrm>
        </p:grpSpPr>
        <p:sp>
          <p:nvSpPr>
            <p:cNvPr id="173" name="Google Shape;173;p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 name="Google Shape;175;p7"/>
          <p:cNvSpPr/>
          <p:nvPr/>
        </p:nvSpPr>
        <p:spPr>
          <a:xfrm>
            <a:off x="6625765" y="4415723"/>
            <a:ext cx="1975514" cy="1943029"/>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7"/>
          <p:cNvSpPr/>
          <p:nvPr/>
        </p:nvSpPr>
        <p:spPr>
          <a:xfrm>
            <a:off x="3612536" y="4521270"/>
            <a:ext cx="1763018" cy="1731922"/>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7" name="Google Shape;177;p7"/>
          <p:cNvGrpSpPr/>
          <p:nvPr/>
        </p:nvGrpSpPr>
        <p:grpSpPr>
          <a:xfrm>
            <a:off x="687823" y="4565081"/>
            <a:ext cx="1674478" cy="1644327"/>
            <a:chOff x="5684575" y="4038000"/>
            <a:chExt cx="252950" cy="252950"/>
          </a:xfrm>
        </p:grpSpPr>
        <p:sp>
          <p:nvSpPr>
            <p:cNvPr id="178" name="Google Shape;178;p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